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2" r:id="rId5"/>
    <p:sldId id="275" r:id="rId6"/>
    <p:sldId id="269" r:id="rId7"/>
    <p:sldId id="270" r:id="rId8"/>
    <p:sldId id="271" r:id="rId9"/>
    <p:sldId id="272" r:id="rId10"/>
    <p:sldId id="273" r:id="rId11"/>
    <p:sldId id="268" r:id="rId12"/>
    <p:sldId id="280" r:id="rId13"/>
    <p:sldId id="283" r:id="rId14"/>
    <p:sldId id="284" r:id="rId15"/>
    <p:sldId id="282" r:id="rId16"/>
    <p:sldId id="285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135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1EFEB68-5D4C-44B8-A3FA-A69721CE598A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4C80AD7-00F8-46DA-A117-CA806A1F9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.champaign.il.us/wal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00800" cy="182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Champaign pedestrian plan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CHAMPAIGN CITY COUNCIL • STUDY SESSION • JULY 9, 2013</a:t>
            </a:r>
            <a:endParaRPr lang="en-US" sz="2000" dirty="0"/>
          </a:p>
        </p:txBody>
      </p:sp>
      <p:pic>
        <p:nvPicPr>
          <p:cNvPr id="4" name="Picture 3" descr="DSC041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655038" cy="2286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Picture 4" descr="DSC0436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2362200"/>
            <a:ext cx="3048000" cy="2286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Picture 5" descr="DSC017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Picture 6" descr="DSC0146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657600" y="0"/>
            <a:ext cx="2438400" cy="2286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 descr="DSC0148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0" y="2362200"/>
            <a:ext cx="2362200" cy="2286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Picture 8" descr="DSC0419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410200" y="2362200"/>
            <a:ext cx="3733800" cy="2286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steps in the planning process?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76169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Developing a pedestrian plan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612648" y="1447800"/>
            <a:ext cx="3961638" cy="45720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1: Best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Practices Research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12648" y="2438400"/>
            <a:ext cx="4267200" cy="45720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2: Existing Conditions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Report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609600" y="3733800"/>
            <a:ext cx="3352800" cy="45720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3: Issue Identification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612648" y="1905000"/>
            <a:ext cx="7924038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sz="2000" dirty="0" smtClean="0"/>
              <a:t> Determine how </a:t>
            </a:r>
            <a:r>
              <a:rPr lang="en-US" sz="2000" b="1" i="1" dirty="0" smtClean="0"/>
              <a:t>other communities </a:t>
            </a:r>
            <a:r>
              <a:rPr lang="en-US" sz="2000" dirty="0" smtClean="0"/>
              <a:t>plan for pedestrians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612648" y="2895600"/>
            <a:ext cx="7083552" cy="68580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sz="2000" dirty="0" smtClean="0"/>
              <a:t> Assess Champaign’s pedestrian network at both the </a:t>
            </a:r>
            <a:r>
              <a:rPr lang="en-US" sz="2000" b="1" i="1" dirty="0" smtClean="0"/>
              <a:t>citywide scale </a:t>
            </a:r>
            <a:r>
              <a:rPr lang="en-US" sz="2000" dirty="0" smtClean="0"/>
              <a:t>and the </a:t>
            </a:r>
            <a:r>
              <a:rPr lang="en-US" sz="2000" b="1" i="1" dirty="0" smtClean="0"/>
              <a:t>neighborhood scale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609600" y="4191000"/>
            <a:ext cx="7924038" cy="68580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sz="2000" dirty="0" smtClean="0"/>
              <a:t> Identify issues with pedestrian </a:t>
            </a:r>
            <a:r>
              <a:rPr lang="en-US" sz="2000" b="1" i="1" dirty="0" smtClean="0"/>
              <a:t>facilities</a:t>
            </a:r>
            <a:r>
              <a:rPr lang="en-US" sz="2000" dirty="0" smtClean="0"/>
              <a:t>, street </a:t>
            </a:r>
            <a:r>
              <a:rPr lang="en-US" sz="2000" b="1" i="1" dirty="0" smtClean="0"/>
              <a:t>crossings</a:t>
            </a:r>
            <a:r>
              <a:rPr lang="en-US" sz="2000" dirty="0" smtClean="0"/>
              <a:t>, the </a:t>
            </a:r>
            <a:r>
              <a:rPr lang="en-US" sz="2000" b="1" i="1" dirty="0" smtClean="0"/>
              <a:t>connections</a:t>
            </a:r>
            <a:r>
              <a:rPr lang="en-US" sz="2000" dirty="0" smtClean="0"/>
              <a:t> between destinations, and factors that affect the network’s </a:t>
            </a:r>
            <a:r>
              <a:rPr lang="en-US" sz="2000" b="1" i="1" dirty="0" smtClean="0"/>
              <a:t>livability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 Placeholder 4"/>
          <p:cNvSpPr txBox="1">
            <a:spLocks/>
          </p:cNvSpPr>
          <p:nvPr/>
        </p:nvSpPr>
        <p:spPr>
          <a:xfrm>
            <a:off x="609600" y="5029200"/>
            <a:ext cx="3886200" cy="45720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4: Strategy Development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4"/>
          <p:cNvSpPr txBox="1">
            <a:spLocks/>
          </p:cNvSpPr>
          <p:nvPr/>
        </p:nvSpPr>
        <p:spPr>
          <a:xfrm>
            <a:off x="609600" y="5486400"/>
            <a:ext cx="7924038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Create a method for </a:t>
            </a:r>
            <a:r>
              <a:rPr kumimoji="0" lang="en-US" sz="2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prioritizing</a:t>
            </a:r>
            <a:r>
              <a:rPr kumimoji="0" lang="en-US" sz="20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pedestrian projects and </a:t>
            </a:r>
            <a:r>
              <a:rPr kumimoji="0" lang="en-US" sz="20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policies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intended outcomes of the Plan?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76169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cap="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Pedestrian plan benefits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DSC01554.JPG"/>
          <p:cNvPicPr>
            <a:picLocks noChangeAspect="1"/>
          </p:cNvPicPr>
          <p:nvPr/>
        </p:nvPicPr>
        <p:blipFill>
          <a:blip r:embed="rId3" cstate="print"/>
          <a:srcRect t="2540" b="45397"/>
          <a:stretch>
            <a:fillRect/>
          </a:stretch>
        </p:blipFill>
        <p:spPr>
          <a:xfrm>
            <a:off x="571500" y="2667000"/>
            <a:ext cx="8001000" cy="31242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 descr="DSC01467.JPG"/>
          <p:cNvPicPr>
            <a:picLocks noChangeAspect="1"/>
          </p:cNvPicPr>
          <p:nvPr/>
        </p:nvPicPr>
        <p:blipFill>
          <a:blip r:embed="rId4" cstate="print"/>
          <a:srcRect l="2501" t="30001" r="10000" b="16667"/>
          <a:stretch>
            <a:fillRect/>
          </a:stretch>
        </p:blipFill>
        <p:spPr>
          <a:xfrm>
            <a:off x="571500" y="2133600"/>
            <a:ext cx="8001000" cy="3657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2648" y="1371600"/>
            <a:ext cx="7845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"/>
            </a:pPr>
            <a:r>
              <a:rPr lang="en-US" sz="2400" dirty="0" smtClean="0"/>
              <a:t> Streets will be easier to cross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"/>
            </a:pPr>
            <a:r>
              <a:rPr lang="en-US" sz="2400" dirty="0" smtClean="0"/>
              <a:t> Walking between destinations will be easier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"/>
            </a:pPr>
            <a:r>
              <a:rPr lang="en-US" sz="2400" dirty="0" smtClean="0"/>
              <a:t> Improved “transit-assisted walking”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"/>
            </a:pPr>
            <a:r>
              <a:rPr lang="en-US" sz="2400" dirty="0" smtClean="0"/>
              <a:t> Supports many recent plans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"/>
            </a:pPr>
            <a:r>
              <a:rPr lang="en-US" sz="2400" dirty="0" smtClean="0"/>
              <a:t> Pairs implementation with vision</a:t>
            </a:r>
          </a:p>
          <a:p>
            <a:pPr>
              <a:buClr>
                <a:schemeClr val="accent1"/>
              </a:buClr>
              <a:buSzPct val="65000"/>
            </a:pPr>
            <a:endParaRPr lang="en-US" sz="2400" dirty="0" smtClean="0"/>
          </a:p>
          <a:p>
            <a:pPr>
              <a:buClr>
                <a:schemeClr val="accent1"/>
              </a:buClr>
              <a:buSzPct val="65000"/>
            </a:pPr>
            <a:r>
              <a:rPr lang="en-US" sz="2400" dirty="0" smtClean="0"/>
              <a:t>Most importantly…</a:t>
            </a:r>
          </a:p>
          <a:p>
            <a:pPr>
              <a:buClr>
                <a:schemeClr val="accent1"/>
              </a:buClr>
              <a:buSzPct val="65000"/>
            </a:pPr>
            <a:endParaRPr lang="en-US" sz="2400" dirty="0" smtClean="0"/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"/>
            </a:pPr>
            <a:r>
              <a:rPr lang="en-US" sz="2400" dirty="0" smtClean="0"/>
              <a:t> Pedestrian network will be more accommodating for 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are the opportunities for public involvement?</a:t>
            </a:r>
            <a:endParaRPr lang="en-US" sz="24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52400"/>
            <a:ext cx="4264152" cy="609600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Community survey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85800" y="685800"/>
            <a:ext cx="6553200" cy="365760"/>
          </a:xfrm>
          <a:prstGeom prst="rect">
            <a:avLst/>
          </a:prstGeom>
          <a:solidFill>
            <a:schemeClr val="accent2"/>
          </a:solidFill>
        </p:spPr>
        <p:txBody>
          <a:bodyPr vert="horz" anchor="ctr">
            <a:noAutofit/>
          </a:bodyPr>
          <a:lstStyle/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2000" dirty="0" smtClean="0"/>
              <a:t>Available at http://www.surveymonkey.com/s/walkchampaign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0000" t="6667" r="750" b="6667"/>
          <a:stretch>
            <a:fillRect/>
          </a:stretch>
        </p:blipFill>
        <p:spPr bwMode="auto">
          <a:xfrm>
            <a:off x="0" y="1143000"/>
            <a:ext cx="9144000" cy="451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are the opportunities for public involvement?</a:t>
            </a:r>
            <a:endParaRPr lang="en-US" sz="24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63977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Neighborhood walkabouts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4" descr="IMG_27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9204" y="1371600"/>
            <a:ext cx="2450592" cy="426877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7" name="Picture 26" descr="DSC014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5996" y="1371600"/>
            <a:ext cx="1828800" cy="1371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9" name="Picture 28" descr="DSC014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0996" y="1371600"/>
            <a:ext cx="1828800" cy="1371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9" name="Picture 38" descr="DSC014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25996" y="1371600"/>
            <a:ext cx="1828800" cy="1371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0" name="Picture 39" descr="DSC0149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0996" y="2819400"/>
            <a:ext cx="1828800" cy="1371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1" name="Picture 40" descr="DSC015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15996" y="2819400"/>
            <a:ext cx="1828800" cy="1371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2" name="Picture 41" descr="DSC0150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15996" y="4267200"/>
            <a:ext cx="1828800" cy="1371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3" name="Picture 42" descr="IMG_17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20996" y="4267200"/>
            <a:ext cx="1828800" cy="1371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4" name="Picture 43" descr="DSC0150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25996" y="4267200"/>
            <a:ext cx="1828800" cy="1371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5" name="Picture 44" descr="DSC0148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25996" y="2819400"/>
            <a:ext cx="1828800" cy="1371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6" name="Right Arrow 45"/>
          <p:cNvSpPr/>
          <p:nvPr/>
        </p:nvSpPr>
        <p:spPr>
          <a:xfrm>
            <a:off x="4768596" y="1905000"/>
            <a:ext cx="304800" cy="30480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6673596" y="1905000"/>
            <a:ext cx="304800" cy="30480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5400000">
            <a:off x="7587996" y="2590800"/>
            <a:ext cx="304800" cy="30480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 rot="5400000">
            <a:off x="3777996" y="4114800"/>
            <a:ext cx="304800" cy="30480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4768596" y="4800600"/>
            <a:ext cx="304800" cy="30480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6673596" y="4800600"/>
            <a:ext cx="304800" cy="30480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 flipH="1">
            <a:off x="4692396" y="3352800"/>
            <a:ext cx="304800" cy="30480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flipH="1">
            <a:off x="6597396" y="3352800"/>
            <a:ext cx="304800" cy="30480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are the opportunities for public involvement?</a:t>
            </a:r>
            <a:endParaRPr lang="en-US" sz="24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63977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Neighborhood walkabouts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648" y="1237622"/>
            <a:ext cx="3511658" cy="455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4191000" y="1621585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"/>
            </a:pPr>
            <a:r>
              <a:rPr lang="en-US" sz="2400" dirty="0" smtClean="0"/>
              <a:t> 10-15 participants in each session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"/>
            </a:pPr>
            <a:r>
              <a:rPr lang="en-US" sz="2400" dirty="0" smtClean="0"/>
              <a:t> Participants will walk the route</a:t>
            </a:r>
          </a:p>
          <a:p>
            <a:pPr>
              <a:buClr>
                <a:schemeClr val="accent1"/>
              </a:buClr>
              <a:buSzPct val="65000"/>
            </a:pPr>
            <a:r>
              <a:rPr lang="en-US" sz="2400" dirty="0" smtClean="0"/>
              <a:t>groups of 2-4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"/>
            </a:pPr>
            <a:r>
              <a:rPr lang="en-US" sz="2400" dirty="0" smtClean="0"/>
              <a:t> Participants a mixture of city staff, neighborhood residents, and members of interested groups</a:t>
            </a:r>
          </a:p>
          <a:p>
            <a:pPr>
              <a:buClr>
                <a:schemeClr val="accent1"/>
              </a:buClr>
              <a:buSzPct val="65000"/>
            </a:pPr>
            <a:r>
              <a:rPr lang="en-US" sz="2400" dirty="0" smtClean="0"/>
              <a:t>(e.g. C-U Public Health District)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"/>
            </a:pPr>
            <a:r>
              <a:rPr lang="en-US" sz="2400" dirty="0" smtClean="0"/>
              <a:t> Sessions will last approximately</a:t>
            </a:r>
          </a:p>
          <a:p>
            <a:pPr>
              <a:buClr>
                <a:schemeClr val="accent1"/>
              </a:buClr>
              <a:buSzPct val="65000"/>
            </a:pPr>
            <a:r>
              <a:rPr lang="en-US" sz="2400" dirty="0" smtClean="0"/>
              <a:t>2 hours</a:t>
            </a:r>
          </a:p>
          <a:p>
            <a:pPr>
              <a:buClr>
                <a:schemeClr val="accent1"/>
              </a:buClr>
              <a:buSzPct val="65000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are the opportunities for public involvement?</a:t>
            </a:r>
            <a:endParaRPr lang="en-US" sz="24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63977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Neighborhood walkabouts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648" y="1249102"/>
            <a:ext cx="4800600" cy="461829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5486400" y="1767551"/>
            <a:ext cx="25146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dirty="0" smtClean="0"/>
              <a:t>1) Windsor and Galen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5486400" y="2225040"/>
            <a:ext cx="17526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dirty="0" smtClean="0"/>
              <a:t>2) </a:t>
            </a:r>
            <a:r>
              <a:rPr lang="en-US" sz="2000" dirty="0" err="1" smtClean="0"/>
              <a:t>Campustown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5486400" y="2682240"/>
            <a:ext cx="21336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dirty="0" smtClean="0"/>
              <a:t>3) South Downtown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5486400" y="3139440"/>
            <a:ext cx="19812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dirty="0" smtClean="0"/>
              <a:t>4) North Prospect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486400" y="3596640"/>
            <a:ext cx="26670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dirty="0" smtClean="0"/>
              <a:t>5) Prospect and Bradley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5486400" y="4968240"/>
            <a:ext cx="17526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8)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Country Fair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5486400" y="4053551"/>
            <a:ext cx="17526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dirty="0" smtClean="0"/>
              <a:t>6) Garden Hills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5486400" y="4511040"/>
            <a:ext cx="19050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dirty="0" smtClean="0"/>
              <a:t>7) Douglass Park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 rot="-1500000">
            <a:off x="8077200" y="1635460"/>
            <a:ext cx="10668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b="1" dirty="0" smtClean="0"/>
              <a:t>July 16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 Placeholder 4"/>
          <p:cNvSpPr txBox="1">
            <a:spLocks/>
          </p:cNvSpPr>
          <p:nvPr/>
        </p:nvSpPr>
        <p:spPr>
          <a:xfrm rot="-1500000">
            <a:off x="8077200" y="2092949"/>
            <a:ext cx="10668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b="1" dirty="0" smtClean="0"/>
              <a:t>July 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4"/>
          <p:cNvSpPr txBox="1">
            <a:spLocks/>
          </p:cNvSpPr>
          <p:nvPr/>
        </p:nvSpPr>
        <p:spPr>
          <a:xfrm rot="-1500000">
            <a:off x="8077200" y="2550149"/>
            <a:ext cx="10668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b="1" dirty="0" smtClean="0"/>
              <a:t>July 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Text Placeholder 4"/>
          <p:cNvSpPr txBox="1">
            <a:spLocks/>
          </p:cNvSpPr>
          <p:nvPr/>
        </p:nvSpPr>
        <p:spPr>
          <a:xfrm rot="-1500000">
            <a:off x="8077200" y="3007349"/>
            <a:ext cx="10668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b="1" dirty="0" smtClean="0"/>
              <a:t>Aug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Text Placeholder 4"/>
          <p:cNvSpPr txBox="1">
            <a:spLocks/>
          </p:cNvSpPr>
          <p:nvPr/>
        </p:nvSpPr>
        <p:spPr>
          <a:xfrm rot="-1500000">
            <a:off x="8077200" y="3464549"/>
            <a:ext cx="10668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b="1" dirty="0" smtClean="0"/>
              <a:t>Aug 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Text Placeholder 4"/>
          <p:cNvSpPr txBox="1">
            <a:spLocks/>
          </p:cNvSpPr>
          <p:nvPr/>
        </p:nvSpPr>
        <p:spPr>
          <a:xfrm rot="-1500000">
            <a:off x="8077200" y="3921460"/>
            <a:ext cx="10668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b="1" dirty="0" smtClean="0"/>
              <a:t>Aug 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Text Placeholder 4"/>
          <p:cNvSpPr txBox="1">
            <a:spLocks/>
          </p:cNvSpPr>
          <p:nvPr/>
        </p:nvSpPr>
        <p:spPr>
          <a:xfrm rot="-1500000">
            <a:off x="8077200" y="4378949"/>
            <a:ext cx="10668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b="1" dirty="0" smtClean="0"/>
              <a:t>Aug 15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4"/>
          <p:cNvSpPr txBox="1">
            <a:spLocks/>
          </p:cNvSpPr>
          <p:nvPr/>
        </p:nvSpPr>
        <p:spPr>
          <a:xfrm rot="-1500000">
            <a:off x="8077200" y="4836149"/>
            <a:ext cx="10668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000" b="1" dirty="0" smtClean="0"/>
              <a:t>Aug 20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What are the opportunities for public involvement?</a:t>
            </a:r>
            <a:endParaRPr lang="en-US" sz="20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6200" y="685800"/>
            <a:ext cx="2819400" cy="1600200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Pedestrian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Website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362200"/>
            <a:ext cx="2807756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www.ci.champaign.il.us/walk</a:t>
            </a:r>
            <a:endParaRPr lang="en-US" dirty="0"/>
          </a:p>
        </p:txBody>
      </p:sp>
      <p:pic>
        <p:nvPicPr>
          <p:cNvPr id="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4750" t="6296" r="15250" b="6296"/>
          <a:stretch>
            <a:fillRect/>
          </a:stretch>
        </p:blipFill>
        <p:spPr bwMode="auto">
          <a:xfrm>
            <a:off x="3048000" y="0"/>
            <a:ext cx="60960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12648" y="533400"/>
            <a:ext cx="8153400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Pedestrian plan timeline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When will the Pedestrian Plan be ready?</a:t>
            </a:r>
            <a:endParaRPr lang="en-US" sz="2400" dirty="0"/>
          </a:p>
        </p:txBody>
      </p:sp>
      <p:sp>
        <p:nvSpPr>
          <p:cNvPr id="10" name="Right Arrow 9"/>
          <p:cNvSpPr/>
          <p:nvPr/>
        </p:nvSpPr>
        <p:spPr>
          <a:xfrm>
            <a:off x="609600" y="1143000"/>
            <a:ext cx="8229600" cy="18288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9600" y="1828800"/>
            <a:ext cx="609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19200" y="1828800"/>
            <a:ext cx="6096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28800" y="1828800"/>
            <a:ext cx="609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38400" y="1828800"/>
            <a:ext cx="6096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48000" y="1828800"/>
            <a:ext cx="609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57600" y="1828800"/>
            <a:ext cx="6096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67200" y="1828800"/>
            <a:ext cx="609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76800" y="1828800"/>
            <a:ext cx="6096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86400" y="1828800"/>
            <a:ext cx="609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96000" y="1828800"/>
            <a:ext cx="6096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05600" y="1828800"/>
            <a:ext cx="609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315200" y="1828800"/>
            <a:ext cx="6096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-2700000">
            <a:off x="7214431" y="19273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May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-2700000">
            <a:off x="496413" y="1897355"/>
            <a:ext cx="846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June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-2700000">
            <a:off x="1106013" y="1897355"/>
            <a:ext cx="846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July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-2700000">
            <a:off x="1728031" y="19273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-2700000">
            <a:off x="2314389" y="1897355"/>
            <a:ext cx="846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-2700000">
            <a:off x="2996369" y="19273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Oct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-2700000">
            <a:off x="3605969" y="19273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Nov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-2700000">
            <a:off x="4215569" y="19273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-2700000">
            <a:off x="4852231" y="19273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-2700000">
            <a:off x="5434769" y="19273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Feb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-2700000">
            <a:off x="6044369" y="19273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-2700000">
            <a:off x="6653969" y="19273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Apr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800600" y="16002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362200" y="15240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2013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19800" y="15240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2014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3" name="Left Brace 52"/>
          <p:cNvSpPr/>
          <p:nvPr/>
        </p:nvSpPr>
        <p:spPr>
          <a:xfrm rot="16200000">
            <a:off x="1943099" y="1333500"/>
            <a:ext cx="381000" cy="2895600"/>
          </a:xfrm>
          <a:prstGeom prst="lef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 rot="2700000">
            <a:off x="1565751" y="4023906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Existing Conditions Report</a:t>
            </a:r>
          </a:p>
          <a:p>
            <a:r>
              <a:rPr lang="en-US" sz="1600" dirty="0" smtClean="0"/>
              <a:t>(Walkabouts complete by end of August)</a:t>
            </a:r>
            <a:endParaRPr lang="en-US" sz="1600" dirty="0"/>
          </a:p>
        </p:txBody>
      </p:sp>
      <p:sp>
        <p:nvSpPr>
          <p:cNvPr id="55" name="Left Brace 54"/>
          <p:cNvSpPr/>
          <p:nvPr/>
        </p:nvSpPr>
        <p:spPr>
          <a:xfrm rot="16200000">
            <a:off x="4381500" y="1943100"/>
            <a:ext cx="381000" cy="1676400"/>
          </a:xfrm>
          <a:prstGeom prst="lef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 rot="2700000">
            <a:off x="4095275" y="3828845"/>
            <a:ext cx="293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Issue Identification</a:t>
            </a:r>
          </a:p>
          <a:p>
            <a:r>
              <a:rPr lang="en-US" sz="1600" dirty="0" smtClean="0"/>
              <a:t>Discussions with partner agencies</a:t>
            </a:r>
            <a:endParaRPr lang="en-US" sz="1600" dirty="0"/>
          </a:p>
        </p:txBody>
      </p:sp>
      <p:sp>
        <p:nvSpPr>
          <p:cNvPr id="57" name="Left Brace 56"/>
          <p:cNvSpPr/>
          <p:nvPr/>
        </p:nvSpPr>
        <p:spPr>
          <a:xfrm rot="16200000">
            <a:off x="6515100" y="1638300"/>
            <a:ext cx="381000" cy="2286000"/>
          </a:xfrm>
          <a:prstGeom prst="lef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 rot="2700000">
            <a:off x="6163527" y="3722159"/>
            <a:ext cx="2932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Strategy Development</a:t>
            </a:r>
          </a:p>
          <a:p>
            <a:r>
              <a:rPr lang="en-US" sz="1600" dirty="0" smtClean="0"/>
              <a:t>Drafting of plan; presentation to Plan Commission and City Council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 animBg="1"/>
      <p:bldP spid="56" grpId="0"/>
      <p:bldP spid="57" grpId="0" animBg="1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Why develop a Pedestrian Plan?</a:t>
            </a:r>
            <a:endParaRPr lang="en-US" sz="20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1500" y="304800"/>
            <a:ext cx="8001000" cy="914400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Council goals support creating a pedestrian plan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29362" y="1447800"/>
            <a:ext cx="7924038" cy="457200"/>
          </a:xfrm>
          <a:prstGeom prst="rect">
            <a:avLst/>
          </a:prstGeom>
          <a:solidFill>
            <a:schemeClr val="accent2"/>
          </a:solidFill>
        </p:spPr>
        <p:txBody>
          <a:bodyPr vert="horz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Council Goal 1: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“Our City Fosters Quality of Life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All Citizens”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228600" y="2438400"/>
            <a:ext cx="6705600" cy="457200"/>
          </a:xfrm>
          <a:prstGeom prst="rect">
            <a:avLst/>
          </a:prstGeom>
          <a:solidFill>
            <a:schemeClr val="accent2"/>
          </a:solidFill>
        </p:spPr>
        <p:txBody>
          <a:bodyPr vert="horz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Council Goal 2: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“Our City Provides First-Rate Services”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228600" y="4038600"/>
            <a:ext cx="8534400" cy="457200"/>
          </a:xfrm>
          <a:prstGeom prst="rect">
            <a:avLst/>
          </a:prstGeom>
          <a:solidFill>
            <a:schemeClr val="accent2"/>
          </a:solidFill>
        </p:spPr>
        <p:txBody>
          <a:bodyPr vert="horz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Council Goal 5: 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“Our City is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Model for Environmental Sustainability”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28600" y="1905000"/>
            <a:ext cx="7924038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sz="2000" dirty="0" smtClean="0"/>
              <a:t> Increase parks, trails, and open space amenities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228600" y="2895600"/>
            <a:ext cx="7924038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sz="2000" dirty="0" smtClean="0"/>
              <a:t> Aggressively address aging infrastructure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228600" y="3215640"/>
            <a:ext cx="7924038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Continue to build complete streets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228600" y="3520440"/>
            <a:ext cx="7924038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Support and respond to neighborhood needs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228600" y="4495800"/>
            <a:ext cx="7924038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sz="2000" dirty="0" smtClean="0"/>
              <a:t> Promote Champaign as a green community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228600" y="4815840"/>
            <a:ext cx="7924038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Encourage the use of alternative modes of transportation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Why develop a Pedestrian Plan?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4"/>
          <p:cNvSpPr txBox="1">
            <a:spLocks/>
          </p:cNvSpPr>
          <p:nvPr/>
        </p:nvSpPr>
        <p:spPr>
          <a:xfrm>
            <a:off x="611124" y="1447800"/>
            <a:ext cx="3505200" cy="64008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Oriented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5027676" y="1447800"/>
            <a:ext cx="3505200" cy="640080"/>
          </a:xfrm>
          <a:prstGeom prst="rect">
            <a:avLst/>
          </a:prstGeom>
          <a:solidFill>
            <a:schemeClr val="accent2"/>
          </a:solidFill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Vision Oriented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521" y="2510028"/>
            <a:ext cx="23764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468" y="2209800"/>
            <a:ext cx="2348226" cy="304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6316" y="2511552"/>
            <a:ext cx="2348226" cy="304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8068" y="2813304"/>
            <a:ext cx="2414016" cy="304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76169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Disconnected pedestrian policies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Why develop a Pedestrian Plan?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76169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Everyone is a pedestrian every day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1000" y="1562100"/>
            <a:ext cx="8382000" cy="3733800"/>
            <a:chOff x="533400" y="1295400"/>
            <a:chExt cx="8382000" cy="3733800"/>
          </a:xfrm>
        </p:grpSpPr>
        <p:pic>
          <p:nvPicPr>
            <p:cNvPr id="23" name="Picture 22" descr="DSC04520.JPG"/>
            <p:cNvPicPr>
              <a:picLocks noChangeAspect="1"/>
            </p:cNvPicPr>
            <p:nvPr/>
          </p:nvPicPr>
          <p:blipFill>
            <a:blip r:embed="rId3" cstate="print"/>
            <a:srcRect t="8333" b="25000"/>
            <a:stretch>
              <a:fillRect/>
            </a:stretch>
          </p:blipFill>
          <p:spPr>
            <a:xfrm>
              <a:off x="6172200" y="1295400"/>
              <a:ext cx="2743200" cy="18288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25" name="Picture 24" descr="Dr. Howard Traffic Count Pic Fall 2011 021.jpg"/>
            <p:cNvPicPr>
              <a:picLocks noChangeAspect="1"/>
            </p:cNvPicPr>
            <p:nvPr/>
          </p:nvPicPr>
          <p:blipFill>
            <a:blip r:embed="rId4" cstate="print"/>
            <a:srcRect t="11122"/>
            <a:stretch>
              <a:fillRect/>
            </a:stretch>
          </p:blipFill>
          <p:spPr>
            <a:xfrm>
              <a:off x="3352800" y="1295400"/>
              <a:ext cx="2743200" cy="182687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26" name="Picture 25" descr="Picture 33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2800" y="3200400"/>
              <a:ext cx="2743200" cy="18288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9" name="Picture 8" descr="100_4749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400" y="3200400"/>
              <a:ext cx="2743200" cy="18288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0" name="Picture 9" descr="Picture 022.jpg"/>
            <p:cNvPicPr>
              <a:picLocks noChangeAspect="1"/>
            </p:cNvPicPr>
            <p:nvPr/>
          </p:nvPicPr>
          <p:blipFill>
            <a:blip r:embed="rId7" cstate="print"/>
            <a:srcRect t="13334" b="42222"/>
            <a:stretch>
              <a:fillRect/>
            </a:stretch>
          </p:blipFill>
          <p:spPr>
            <a:xfrm>
              <a:off x="6172200" y="3200400"/>
              <a:ext cx="2743200" cy="18288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1" name="Picture 10" descr="DSC04084.JPG"/>
            <p:cNvPicPr>
              <a:picLocks noChangeAspect="1"/>
            </p:cNvPicPr>
            <p:nvPr/>
          </p:nvPicPr>
          <p:blipFill>
            <a:blip r:embed="rId8" cstate="print"/>
            <a:srcRect l="35833" t="26666" r="25833" b="39259"/>
            <a:stretch>
              <a:fillRect/>
            </a:stretch>
          </p:blipFill>
          <p:spPr>
            <a:xfrm>
              <a:off x="533400" y="1295400"/>
              <a:ext cx="2743200" cy="18288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steps in the planning process?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76169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Developing a pedestrian plan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612648" y="1447800"/>
            <a:ext cx="3961638" cy="45720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1: Best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Practices Research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12648" y="2438400"/>
            <a:ext cx="4267200" cy="45720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2: Existing Conditions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Report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609600" y="3733800"/>
            <a:ext cx="3352800" cy="45720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3: Issue Identification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612648" y="1905000"/>
            <a:ext cx="7924038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sz="2000" dirty="0" smtClean="0"/>
              <a:t> Determine how </a:t>
            </a:r>
            <a:r>
              <a:rPr lang="en-US" sz="2000" b="1" i="1" dirty="0" smtClean="0"/>
              <a:t>other communities </a:t>
            </a:r>
            <a:r>
              <a:rPr lang="en-US" sz="2000" dirty="0" smtClean="0"/>
              <a:t>plan for pedestrians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612648" y="2895600"/>
            <a:ext cx="7083552" cy="68580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sz="2000" dirty="0" smtClean="0"/>
              <a:t> Assess Champaign’s pedestrian network at both the </a:t>
            </a:r>
            <a:r>
              <a:rPr lang="en-US" sz="2000" b="1" i="1" dirty="0" smtClean="0"/>
              <a:t>citywide scale </a:t>
            </a:r>
            <a:r>
              <a:rPr lang="en-US" sz="2000" dirty="0" smtClean="0"/>
              <a:t>and the </a:t>
            </a:r>
            <a:r>
              <a:rPr lang="en-US" sz="2000" b="1" i="1" dirty="0" smtClean="0"/>
              <a:t>neighborhood scale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609600" y="4191000"/>
            <a:ext cx="7924038" cy="68580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sz="2000" dirty="0" smtClean="0"/>
              <a:t> Identify issues with pedestrian </a:t>
            </a:r>
            <a:r>
              <a:rPr lang="en-US" sz="2000" b="1" i="1" dirty="0" smtClean="0"/>
              <a:t>facilities</a:t>
            </a:r>
            <a:r>
              <a:rPr lang="en-US" sz="2000" dirty="0" smtClean="0"/>
              <a:t>, street </a:t>
            </a:r>
            <a:r>
              <a:rPr lang="en-US" sz="2000" b="1" i="1" dirty="0" smtClean="0"/>
              <a:t>crossings</a:t>
            </a:r>
            <a:r>
              <a:rPr lang="en-US" sz="2000" dirty="0" smtClean="0"/>
              <a:t>, the </a:t>
            </a:r>
            <a:r>
              <a:rPr lang="en-US" sz="2000" b="1" i="1" dirty="0" smtClean="0"/>
              <a:t>connections</a:t>
            </a:r>
            <a:r>
              <a:rPr lang="en-US" sz="2000" dirty="0" smtClean="0"/>
              <a:t> between destinations, and factors that affect the network’s </a:t>
            </a:r>
            <a:r>
              <a:rPr lang="en-US" sz="2000" b="1" i="1" dirty="0" smtClean="0"/>
              <a:t>livability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/>
      <p:bldP spid="17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SC041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7526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steps in the planning process?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76169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3: issue identification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838200" y="1219200"/>
            <a:ext cx="13716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Facilities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743200" y="1219200"/>
            <a:ext cx="12192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Crossings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800600" y="1219200"/>
            <a:ext cx="16002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6934200" y="1219200"/>
            <a:ext cx="12954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Livability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DSC042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38862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Picture 11" descr="DSC0184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600200" y="38862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4" name="Picture 13" descr="DSC0420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00600" y="17526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SC040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38862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8" name="Picture 17" descr="DSC0149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00200" y="38862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7" name="Picture 16" descr="DSC0424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17526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6" name="Picture 15" descr="DSC042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600200" y="17526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steps in the planning process?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76169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3: issue identification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914400" y="1219200"/>
            <a:ext cx="11430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Facilities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590800" y="1219200"/>
            <a:ext cx="15240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Crossings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800600" y="1219200"/>
            <a:ext cx="16002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6934200" y="1219200"/>
            <a:ext cx="12954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Livability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SC044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38862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2" name="Picture 21" descr="DSC045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38862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5" name="Picture 14" descr="DSC018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17526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4" name="Picture 13" descr="DSC040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600200" y="17526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steps in the planning process?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76169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3: issue identification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914400" y="1219200"/>
            <a:ext cx="11430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Facilities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743200" y="1219200"/>
            <a:ext cx="12192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Crossings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724400" y="1219200"/>
            <a:ext cx="17526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Connections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6934200" y="1219200"/>
            <a:ext cx="12954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Livability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SC041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7526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9" name="Picture 18" descr="DSC041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38862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8" name="Picture 17" descr="DSC017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00200" y="38862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7" name="Picture 16" descr="DSC0429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800600" y="1752600"/>
            <a:ext cx="27432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steps in the planning process?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13" y="6081908"/>
            <a:ext cx="1775987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676400" y="6080760"/>
            <a:ext cx="246185" cy="667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648" y="457200"/>
            <a:ext cx="7616952" cy="762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3: issue identification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914400" y="1219200"/>
            <a:ext cx="11430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Facilities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743200" y="1219200"/>
            <a:ext cx="12192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Crossings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800600" y="1219200"/>
            <a:ext cx="16002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6858000" y="1219200"/>
            <a:ext cx="1447800" cy="36576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Livability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10972</TotalTime>
  <Words>632</Words>
  <Application>Microsoft Office PowerPoint</Application>
  <PresentationFormat>On-screen Show (4:3)</PresentationFormat>
  <Paragraphs>131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Median</vt:lpstr>
      <vt:lpstr>Champaign pedestrian plan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City of Champaign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Champaign pedestrian plan</dc:title>
  <dc:creator>Brenda</dc:creator>
  <cp:lastModifiedBy>leroyba</cp:lastModifiedBy>
  <cp:revision>618</cp:revision>
  <dcterms:created xsi:type="dcterms:W3CDTF">2013-06-26T15:14:05Z</dcterms:created>
  <dcterms:modified xsi:type="dcterms:W3CDTF">2013-07-09T20:20:11Z</dcterms:modified>
</cp:coreProperties>
</file>